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12" r:id="rId4"/>
    <p:sldId id="260" r:id="rId5"/>
    <p:sldId id="264" r:id="rId6"/>
    <p:sldId id="261" r:id="rId7"/>
    <p:sldId id="265" r:id="rId8"/>
    <p:sldId id="267" r:id="rId9"/>
    <p:sldId id="291" r:id="rId10"/>
    <p:sldId id="268" r:id="rId11"/>
    <p:sldId id="292" r:id="rId12"/>
    <p:sldId id="269" r:id="rId13"/>
    <p:sldId id="311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293" r:id="rId32"/>
    <p:sldId id="314" r:id="rId33"/>
    <p:sldId id="315" r:id="rId34"/>
    <p:sldId id="313" r:id="rId35"/>
    <p:sldId id="258" r:id="rId36"/>
    <p:sldId id="270" r:id="rId37"/>
    <p:sldId id="259" r:id="rId38"/>
    <p:sldId id="271" r:id="rId39"/>
    <p:sldId id="26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snapp@ndc.org" TargetMode="External"/><Relationship Id="rId2" Type="http://schemas.openxmlformats.org/officeDocument/2006/relationships/hyperlink" Target="mailto:david@ndc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oren@ndc.org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dc.org/Downloa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National Data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 User Conference</a:t>
            </a:r>
            <a:endParaRPr lang="en-US" dirty="0"/>
          </a:p>
        </p:txBody>
      </p:sp>
      <p:pic>
        <p:nvPicPr>
          <p:cNvPr id="4" name="Picture 2" descr="C:\Users\David\Documents\NDC-Logo-Small\ND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5" y="191578"/>
            <a:ext cx="4775461" cy="2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140053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ervicer Landing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400538"/>
            <a:ext cx="5285130" cy="4419494"/>
          </a:xfrm>
        </p:spPr>
        <p:txBody>
          <a:bodyPr>
            <a:normAutofit/>
          </a:bodyPr>
          <a:lstStyle/>
          <a:p>
            <a:r>
              <a:rPr lang="en-US" dirty="0" smtClean="0"/>
              <a:t>New Landing page for all Servicers and Creditors</a:t>
            </a:r>
          </a:p>
          <a:p>
            <a:r>
              <a:rPr lang="en-US" dirty="0" smtClean="0"/>
              <a:t>Fancy new notifications area</a:t>
            </a:r>
            <a:endParaRPr lang="en-US" dirty="0"/>
          </a:p>
        </p:txBody>
      </p:sp>
      <p:pic>
        <p:nvPicPr>
          <p:cNvPr id="5122" name="Picture 2" descr="C:\Users\David\AppData\Local\Temp\SNAGHTML1b81ef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92" y="1053406"/>
            <a:ext cx="5682898" cy="48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>Servicer Landing Page</a:t>
            </a:r>
            <a:endParaRPr lang="en-US" dirty="0"/>
          </a:p>
        </p:txBody>
      </p:sp>
      <p:pic>
        <p:nvPicPr>
          <p:cNvPr id="4" name="Picture 2" descr="C:\Users\David\Documents\NDC-Logo-Small\ND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76" y="2385824"/>
            <a:ext cx="4775461" cy="2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1400530"/>
          </a:xfrm>
        </p:spPr>
        <p:txBody>
          <a:bodyPr/>
          <a:lstStyle/>
          <a:p>
            <a:r>
              <a:rPr lang="en-US" dirty="0" smtClean="0"/>
              <a:t>Email Notification Subscriptions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952" y="2953468"/>
            <a:ext cx="5413360" cy="3333342"/>
          </a:xfrm>
        </p:spPr>
        <p:txBody>
          <a:bodyPr>
            <a:normAutofit/>
          </a:bodyPr>
          <a:lstStyle/>
          <a:p>
            <a:r>
              <a:rPr lang="en-US" dirty="0" smtClean="0"/>
              <a:t>NDC Notifications: Any notice that would be posted to the front page will be emailed to you</a:t>
            </a:r>
          </a:p>
          <a:p>
            <a:r>
              <a:rPr lang="en-US" dirty="0" smtClean="0"/>
              <a:t>NDC Newsletter: We’ll be improving our communication with you in 2015! Semi-annual newsletters with tips and tricks and important dates in the NDC/13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3" y="2067934"/>
            <a:ext cx="4737101" cy="421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416205" y="5519854"/>
            <a:ext cx="3999469" cy="6021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55712" y="1552938"/>
            <a:ext cx="9036863" cy="605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New Email Notification Options: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Snapp</a:t>
            </a:r>
            <a:endParaRPr lang="en-US" dirty="0"/>
          </a:p>
        </p:txBody>
      </p:sp>
      <p:pic>
        <p:nvPicPr>
          <p:cNvPr id="4" name="Picture 2" descr="C:\Users\David\Documents\NDC-Logo-Small\ND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76" y="2385824"/>
            <a:ext cx="4775461" cy="2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we are working with our data providers (BSS, EPIQ, Satori, CMC, etc..) to obtain new data elements.  </a:t>
            </a:r>
          </a:p>
          <a:p>
            <a:endParaRPr lang="en-US" dirty="0" smtClean="0"/>
          </a:p>
          <a:p>
            <a:r>
              <a:rPr lang="en-US" dirty="0"/>
              <a:t>Rollout </a:t>
            </a:r>
            <a:r>
              <a:rPr lang="en-US" dirty="0" smtClean="0"/>
              <a:t>changes to ndc.org in late </a:t>
            </a:r>
            <a:r>
              <a:rPr lang="en-US" dirty="0"/>
              <a:t>July </a:t>
            </a:r>
            <a:endParaRPr lang="en-US" dirty="0" smtClean="0"/>
          </a:p>
          <a:p>
            <a:pPr lvl="1"/>
            <a:r>
              <a:rPr lang="en-US" dirty="0" smtClean="0"/>
              <a:t>New Pages</a:t>
            </a:r>
          </a:p>
          <a:p>
            <a:pPr lvl="1"/>
            <a:r>
              <a:rPr lang="en-US" dirty="0" smtClean="0"/>
              <a:t>Changes to existing pages</a:t>
            </a:r>
          </a:p>
          <a:p>
            <a:pPr lvl="1"/>
            <a:r>
              <a:rPr lang="en-US" dirty="0" smtClean="0"/>
              <a:t>Enhancements to how we determine if a creditor is a party in interest on a case.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Updated versions of our web services are now available.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107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/>
              <a:t>Trustee Data Expansion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058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Trustee Data Expansion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Case </a:t>
            </a:r>
            <a:r>
              <a:rPr lang="en-US" sz="3600" dirty="0"/>
              <a:t>Summary - Case Information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1" y="1433727"/>
            <a:ext cx="7422023" cy="39787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90345" y="1803997"/>
            <a:ext cx="1849821" cy="9776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1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Trustee Data Expansion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Case </a:t>
            </a:r>
            <a:r>
              <a:rPr lang="en-US" sz="3600" dirty="0"/>
              <a:t>Summary - Case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1444227"/>
            <a:ext cx="7407822" cy="53336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0345" y="1803997"/>
            <a:ext cx="1849821" cy="9776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33601" y="5547360"/>
            <a:ext cx="3621024" cy="1036320"/>
          </a:xfrm>
          <a:prstGeom prst="roundRect">
            <a:avLst>
              <a:gd name="adj" fmla="val 10785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76544" y="4572000"/>
            <a:ext cx="3774608" cy="2205859"/>
          </a:xfrm>
          <a:prstGeom prst="roundRect">
            <a:avLst>
              <a:gd name="adj" fmla="val 6393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5876544" y="2480945"/>
            <a:ext cx="5618989" cy="3584575"/>
          </a:xfrm>
          <a:prstGeom prst="roundRect">
            <a:avLst>
              <a:gd name="adj" fmla="val 6393"/>
            </a:avLst>
          </a:prstGeom>
          <a:blipFill>
            <a:blip r:embed="rId3"/>
            <a:stretch>
              <a:fillRect/>
            </a:stretch>
          </a:blip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967740" y="3998025"/>
            <a:ext cx="4799075" cy="1676904"/>
          </a:xfrm>
          <a:prstGeom prst="roundRect">
            <a:avLst>
              <a:gd name="adj" fmla="val 10785"/>
            </a:avLst>
          </a:prstGeom>
          <a:blipFill>
            <a:blip r:embed="rId4"/>
            <a:stretch>
              <a:fillRect/>
            </a:stretch>
          </a:blip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7" grpId="0" build="p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996440"/>
            <a:ext cx="8562975" cy="1447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365126"/>
            <a:ext cx="10515600" cy="107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Trustee Data Expansion </a:t>
            </a:r>
            <a:br>
              <a:rPr lang="en-US" dirty="0" smtClean="0"/>
            </a:br>
            <a:r>
              <a:rPr lang="en-US" sz="3600" dirty="0"/>
              <a:t>Case Summary – Judge/Attorney Information</a:t>
            </a:r>
          </a:p>
        </p:txBody>
      </p:sp>
    </p:spTree>
    <p:extLst>
      <p:ext uri="{BB962C8B-B14F-4D97-AF65-F5344CB8AC3E}">
        <p14:creationId xmlns:p14="http://schemas.microsoft.com/office/powerpoint/2010/main" val="34666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982153"/>
            <a:ext cx="8572500" cy="38671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26480" y="3398520"/>
            <a:ext cx="4260532" cy="1638300"/>
          </a:xfrm>
          <a:prstGeom prst="roundRect">
            <a:avLst>
              <a:gd name="adj" fmla="val 10785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26480" y="2501106"/>
            <a:ext cx="4260532" cy="691674"/>
          </a:xfrm>
          <a:prstGeom prst="roundRect">
            <a:avLst>
              <a:gd name="adj" fmla="val 10785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76883" y="1867662"/>
            <a:ext cx="5357146" cy="1356931"/>
          </a:xfrm>
          <a:prstGeom prst="roundRect">
            <a:avLst>
              <a:gd name="adj" fmla="val 10785"/>
            </a:avLst>
          </a:prstGeom>
          <a:blipFill>
            <a:blip r:embed="rId3"/>
            <a:stretch>
              <a:fillRect/>
            </a:stretch>
          </a:blip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54166" y="3492183"/>
            <a:ext cx="5402580" cy="2841307"/>
          </a:xfrm>
          <a:prstGeom prst="roundRect">
            <a:avLst>
              <a:gd name="adj" fmla="val 10785"/>
            </a:avLst>
          </a:prstGeom>
          <a:blipFill>
            <a:blip r:embed="rId4"/>
            <a:stretch>
              <a:fillRect/>
            </a:stretch>
          </a:blip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365126"/>
            <a:ext cx="10515600" cy="107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Trustee Data Expansion </a:t>
            </a:r>
            <a:br>
              <a:rPr lang="en-US" dirty="0" smtClean="0"/>
            </a:br>
            <a:r>
              <a:rPr lang="en-US" sz="3600" dirty="0" smtClean="0"/>
              <a:t>Case Summary – Judge/Attorney Information</a:t>
            </a:r>
          </a:p>
        </p:txBody>
      </p:sp>
    </p:spTree>
    <p:extLst>
      <p:ext uri="{BB962C8B-B14F-4D97-AF65-F5344CB8AC3E}">
        <p14:creationId xmlns:p14="http://schemas.microsoft.com/office/powerpoint/2010/main" val="12255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107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Trustee Data Expansion </a:t>
            </a:r>
            <a:br>
              <a:rPr lang="en-US" dirty="0" smtClean="0"/>
            </a:br>
            <a:r>
              <a:rPr lang="en-US" sz="3600" dirty="0" smtClean="0"/>
              <a:t>Claim Detail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0" y="1860232"/>
            <a:ext cx="85344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9568"/>
            <a:ext cx="9171656" cy="5137485"/>
          </a:xfrm>
        </p:spPr>
        <p:txBody>
          <a:bodyPr>
            <a:normAutofit/>
          </a:bodyPr>
          <a:lstStyle/>
          <a:p>
            <a:r>
              <a:rPr lang="en-US" dirty="0" smtClean="0"/>
              <a:t>David Shapiro, NDC: Introductions, Information Authorization, Docket-Link, new Claim Summary interface, Servicer Landing page and Email Notifications</a:t>
            </a:r>
          </a:p>
          <a:p>
            <a:r>
              <a:rPr lang="en-US" dirty="0" smtClean="0"/>
              <a:t>David Snapp, NDC: Database Expansion, Claim Tags, Custom Voucher Download Formats</a:t>
            </a:r>
            <a:r>
              <a:rPr lang="en-US" dirty="0"/>
              <a:t>, Portfolio Vouchers (formerly Multi-Trustee </a:t>
            </a:r>
            <a:r>
              <a:rPr lang="en-US" dirty="0" smtClean="0"/>
              <a:t>Voucher), Updated APIs, </a:t>
            </a:r>
          </a:p>
          <a:p>
            <a:r>
              <a:rPr lang="en-US" dirty="0"/>
              <a:t>Loren Smith, NDC: </a:t>
            </a:r>
            <a:r>
              <a:rPr lang="en-US" dirty="0" smtClean="0"/>
              <a:t>New and Improved FTP Web Portal</a:t>
            </a:r>
          </a:p>
          <a:p>
            <a:r>
              <a:rPr lang="en-US" dirty="0" smtClean="0"/>
              <a:t>Bill Taylor, 4S Technologies: Mortgage Liaison Committee Update</a:t>
            </a:r>
          </a:p>
          <a:p>
            <a:r>
              <a:rPr lang="en-US" dirty="0" smtClean="0"/>
              <a:t>David Shapiro, NDC: Wrap-up &amp; NDC futures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Completing the NDC Team: Mary Ruppenthal - Chief Administrator; Olivia Herrick – Customer Liaison; Allen Exelbierd – Finance</a:t>
            </a:r>
            <a:r>
              <a:rPr lang="en-US" dirty="0"/>
              <a:t>;</a:t>
            </a:r>
            <a:r>
              <a:rPr lang="en-US" dirty="0" smtClean="0"/>
              <a:t> and George Stevenson, CEO. NDC Board members – Raise your hands!</a:t>
            </a:r>
          </a:p>
        </p:txBody>
      </p:sp>
    </p:spTree>
    <p:extLst>
      <p:ext uri="{BB962C8B-B14F-4D97-AF65-F5344CB8AC3E}">
        <p14:creationId xmlns:p14="http://schemas.microsoft.com/office/powerpoint/2010/main" val="25545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107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Trustee Data Expansion </a:t>
            </a:r>
            <a:br>
              <a:rPr lang="en-US" dirty="0" smtClean="0"/>
            </a:br>
            <a:r>
              <a:rPr lang="en-US" sz="3600" dirty="0" smtClean="0"/>
              <a:t>Claim Detail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97" y="1833245"/>
            <a:ext cx="8543925" cy="41433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08796" y="4404360"/>
            <a:ext cx="4226243" cy="1432560"/>
          </a:xfrm>
          <a:prstGeom prst="roundRect">
            <a:avLst>
              <a:gd name="adj" fmla="val 10785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10326" y="2783363"/>
            <a:ext cx="6045994" cy="2841307"/>
          </a:xfrm>
          <a:prstGeom prst="roundRect">
            <a:avLst>
              <a:gd name="adj" fmla="val 10785"/>
            </a:avLst>
          </a:prstGeom>
          <a:blipFill>
            <a:blip r:embed="rId3"/>
            <a:stretch>
              <a:fillRect/>
            </a:stretch>
          </a:blip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107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Trustee Data Expansion </a:t>
            </a:r>
            <a:br>
              <a:rPr lang="en-US" dirty="0" smtClean="0"/>
            </a:br>
            <a:r>
              <a:rPr lang="en-US" sz="3600" dirty="0" smtClean="0"/>
              <a:t>Claim Detail – Additional Creditor Addresses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2290762"/>
            <a:ext cx="4286250" cy="22764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78593" y="4289980"/>
            <a:ext cx="1911667" cy="277257"/>
          </a:xfrm>
          <a:prstGeom prst="roundRect">
            <a:avLst>
              <a:gd name="adj" fmla="val 10785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27760" y="2324100"/>
            <a:ext cx="1022604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49178"/>
            <a:ext cx="9350504" cy="5099221"/>
          </a:xfrm>
        </p:spPr>
        <p:txBody>
          <a:bodyPr>
            <a:normAutofit/>
          </a:bodyPr>
          <a:lstStyle/>
          <a:p>
            <a:r>
              <a:rPr lang="en-US" dirty="0" smtClean="0"/>
              <a:t>Trustees are currently being converted to our updated data feed.  </a:t>
            </a:r>
          </a:p>
          <a:p>
            <a:pPr lvl="1"/>
            <a:r>
              <a:rPr lang="en-US" dirty="0" smtClean="0"/>
              <a:t>All Satori Trustees</a:t>
            </a:r>
          </a:p>
          <a:p>
            <a:pPr lvl="1"/>
            <a:r>
              <a:rPr lang="en-US" dirty="0" smtClean="0"/>
              <a:t>70% BSS Trustees</a:t>
            </a:r>
          </a:p>
          <a:p>
            <a:pPr lvl="1"/>
            <a:r>
              <a:rPr lang="en-US" dirty="0" smtClean="0"/>
              <a:t>EPIQ Trustees TBD</a:t>
            </a:r>
          </a:p>
          <a:p>
            <a:endParaRPr lang="en-US" dirty="0" smtClean="0"/>
          </a:p>
          <a:p>
            <a:r>
              <a:rPr lang="en-US" dirty="0" smtClean="0"/>
              <a:t>If more data elements become available we will post notifications to our homepage.</a:t>
            </a:r>
          </a:p>
          <a:p>
            <a:endParaRPr lang="en-US" dirty="0" smtClean="0"/>
          </a:p>
          <a:p>
            <a:r>
              <a:rPr lang="en-US" dirty="0" smtClean="0"/>
              <a:t>Full updated Data Dictionary available on our “Downloads” page.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13416" y="5915353"/>
            <a:ext cx="4997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https://www.ndc.org/downloads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6"/>
            <a:ext cx="10515600" cy="1079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Trustee Data Expansion </a:t>
            </a:r>
            <a:br>
              <a:rPr lang="en-US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703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6"/>
            <a:ext cx="10515600" cy="69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/>
              <a:t>Customer Claim Tags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657350"/>
            <a:ext cx="8562975" cy="800100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290511" y="3055620"/>
            <a:ext cx="4442127" cy="2829698"/>
          </a:xfrm>
          <a:prstGeom prst="wedgeRectCallout">
            <a:avLst>
              <a:gd name="adj1" fmla="val -1381"/>
              <a:gd name="adj2" fmla="val -728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Payment Type </a:t>
            </a:r>
            <a:r>
              <a:rPr lang="en-US" b="1" dirty="0" smtClean="0"/>
              <a:t>Tag</a:t>
            </a:r>
          </a:p>
          <a:p>
            <a:r>
              <a:rPr lang="en-US" sz="1400" i="1" dirty="0" smtClean="0"/>
              <a:t>dropdown </a:t>
            </a:r>
            <a:r>
              <a:rPr lang="en-US" sz="1400" i="1" dirty="0"/>
              <a:t>list of </a:t>
            </a:r>
            <a:r>
              <a:rPr lang="en-US" sz="1400" i="1" dirty="0" smtClean="0"/>
              <a:t>values</a:t>
            </a:r>
          </a:p>
          <a:p>
            <a:endParaRPr lang="en-US" sz="1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Post Petition Arrearage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Agree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 Petition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506 Modification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Ongoing Mortgage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Liquidation Claim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Other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5263012" y="3791860"/>
            <a:ext cx="3054051" cy="1960606"/>
          </a:xfrm>
          <a:prstGeom prst="wedgeRectCallout">
            <a:avLst>
              <a:gd name="adj1" fmla="val -44118"/>
              <a:gd name="adj2" fmla="val -1202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Claim Identifier </a:t>
            </a:r>
            <a:r>
              <a:rPr lang="en-US" b="1" dirty="0" smtClean="0"/>
              <a:t>Tag</a:t>
            </a:r>
          </a:p>
          <a:p>
            <a:r>
              <a:rPr lang="en-US" sz="1400" i="1" dirty="0" smtClean="0"/>
              <a:t>50 </a:t>
            </a:r>
            <a:r>
              <a:rPr lang="en-US" sz="1400" i="1" dirty="0"/>
              <a:t>character text </a:t>
            </a:r>
            <a:r>
              <a:rPr lang="en-US" sz="1400" i="1" dirty="0" smtClean="0"/>
              <a:t>value</a:t>
            </a:r>
          </a:p>
          <a:p>
            <a:endParaRPr lang="en-US" sz="1400" i="1" dirty="0"/>
          </a:p>
          <a:p>
            <a:pPr lvl="1"/>
            <a:r>
              <a:rPr lang="en-US" dirty="0"/>
              <a:t>Defaults to the redacted account number present on the claim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8847437" y="3287104"/>
            <a:ext cx="3054051" cy="1960606"/>
          </a:xfrm>
          <a:prstGeom prst="wedgeRectCallout">
            <a:avLst>
              <a:gd name="adj1" fmla="val -83769"/>
              <a:gd name="adj2" fmla="val -969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Comment Text </a:t>
            </a:r>
            <a:r>
              <a:rPr lang="en-US" b="1" dirty="0" smtClean="0"/>
              <a:t>Tag</a:t>
            </a:r>
          </a:p>
          <a:p>
            <a:r>
              <a:rPr lang="en-US" sz="1400" i="1" dirty="0" smtClean="0"/>
              <a:t>100 </a:t>
            </a:r>
            <a:r>
              <a:rPr lang="en-US" sz="1400" i="1" dirty="0"/>
              <a:t>character text </a:t>
            </a:r>
            <a:r>
              <a:rPr lang="en-US" sz="1400" i="1" dirty="0" smtClean="0"/>
              <a:t>value</a:t>
            </a:r>
          </a:p>
          <a:p>
            <a:endParaRPr lang="en-US" sz="1400" i="1" dirty="0"/>
          </a:p>
          <a:p>
            <a:pPr lvl="1"/>
            <a:r>
              <a:rPr lang="en-US" dirty="0"/>
              <a:t>Enter any text Tag you want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5387340"/>
          </a:xfrm>
        </p:spPr>
        <p:txBody>
          <a:bodyPr>
            <a:normAutofit/>
          </a:bodyPr>
          <a:lstStyle/>
          <a:p>
            <a:r>
              <a:rPr lang="en-US" dirty="0" smtClean="0"/>
              <a:t>Claims Tags are specific to your organization</a:t>
            </a:r>
          </a:p>
          <a:p>
            <a:pPr lvl="1"/>
            <a:r>
              <a:rPr lang="en-US" dirty="0" smtClean="0"/>
              <a:t>Only users within your company can see the tags you create</a:t>
            </a:r>
          </a:p>
          <a:p>
            <a:r>
              <a:rPr lang="en-US" dirty="0" smtClean="0"/>
              <a:t>You can </a:t>
            </a:r>
            <a:r>
              <a:rPr lang="en-US" dirty="0"/>
              <a:t>retrieve the Claim Tags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Voucher Download output on ndc.org</a:t>
            </a:r>
          </a:p>
          <a:p>
            <a:pPr lvl="1"/>
            <a:r>
              <a:rPr lang="en-US" dirty="0"/>
              <a:t>In the Claims3 and Voucher2 web service </a:t>
            </a:r>
            <a:r>
              <a:rPr lang="en-US" dirty="0" err="1"/>
              <a:t>api</a:t>
            </a:r>
            <a:endParaRPr lang="en-US" dirty="0"/>
          </a:p>
          <a:p>
            <a:r>
              <a:rPr lang="en-US" dirty="0"/>
              <a:t>Can search for Claims by Claim Tag Account Number using </a:t>
            </a:r>
            <a:r>
              <a:rPr lang="en-US" dirty="0" err="1"/>
              <a:t>api</a:t>
            </a:r>
            <a:endParaRPr lang="en-US" dirty="0"/>
          </a:p>
          <a:p>
            <a:r>
              <a:rPr lang="en-US" dirty="0"/>
              <a:t>One Active set of Tags at a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/>
              <a:t>We do track changes to the Claim Tags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DEMO Claim Tag on “Claim Detail” page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6"/>
            <a:ext cx="10515600" cy="69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/>
              <a:t>Customer Claim Tags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434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3893820"/>
          </a:xfrm>
        </p:spPr>
        <p:txBody>
          <a:bodyPr>
            <a:normAutofit/>
          </a:bodyPr>
          <a:lstStyle/>
          <a:p>
            <a:r>
              <a:rPr lang="en-US" dirty="0" smtClean="0"/>
              <a:t>Rolling out the UI change to the Claim Detail page in Late July</a:t>
            </a:r>
          </a:p>
          <a:p>
            <a:r>
              <a:rPr lang="en-US" dirty="0" smtClean="0"/>
              <a:t>New web service </a:t>
            </a:r>
            <a:r>
              <a:rPr lang="en-US" dirty="0" err="1" smtClean="0"/>
              <a:t>apis</a:t>
            </a:r>
            <a:r>
              <a:rPr lang="en-US" dirty="0" smtClean="0"/>
              <a:t> to set and retrieve Claim </a:t>
            </a:r>
            <a:r>
              <a:rPr lang="en-US" dirty="0"/>
              <a:t>T</a:t>
            </a:r>
            <a:r>
              <a:rPr lang="en-US" dirty="0" smtClean="0"/>
              <a:t>ags are available now</a:t>
            </a:r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65126"/>
            <a:ext cx="10515600" cy="69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/>
              <a:t>Customer Claim Tags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94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48234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Historically the Voucher Download files have been formatted the same for everyone</a:t>
            </a:r>
          </a:p>
          <a:p>
            <a:r>
              <a:rPr lang="en-US" sz="2800" dirty="0" smtClean="0"/>
              <a:t>Have had requests to add/remove columns for particular organizations</a:t>
            </a:r>
          </a:p>
          <a:p>
            <a:r>
              <a:rPr lang="en-US" sz="2800" dirty="0" smtClean="0"/>
              <a:t>We can now accommodate custom download format for your organization</a:t>
            </a:r>
          </a:p>
          <a:p>
            <a:r>
              <a:rPr lang="en-US" sz="2800" dirty="0" smtClean="0"/>
              <a:t>Requires some manual setup on our end and will effect all voucher download files made by your users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6"/>
            <a:ext cx="10515600" cy="69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/>
              <a:t>Custom Voucher Download Format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61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3560"/>
            <a:ext cx="10515600" cy="4823460"/>
          </a:xfrm>
        </p:spPr>
        <p:txBody>
          <a:bodyPr>
            <a:normAutofit/>
          </a:bodyPr>
          <a:lstStyle/>
          <a:p>
            <a:r>
              <a:rPr lang="en-US" dirty="0" smtClean="0"/>
              <a:t>Formally known as “Multi-Trustee Voucher Download”</a:t>
            </a:r>
          </a:p>
          <a:p>
            <a:r>
              <a:rPr lang="en-US" dirty="0" smtClean="0"/>
              <a:t>Allows you to search and download Vouchers specific to your organization from one or many trustees </a:t>
            </a:r>
          </a:p>
          <a:p>
            <a:r>
              <a:rPr lang="en-US" dirty="0" smtClean="0"/>
              <a:t>More efficient than the traditional Voucher download page</a:t>
            </a:r>
          </a:p>
          <a:p>
            <a:r>
              <a:rPr lang="en-US" dirty="0" smtClean="0"/>
              <a:t>Requires you to be a “String” (term match) portfolio customer</a:t>
            </a:r>
          </a:p>
          <a:p>
            <a:r>
              <a:rPr lang="en-US" dirty="0" smtClean="0"/>
              <a:t>There is a new </a:t>
            </a:r>
            <a:r>
              <a:rPr lang="en-US" dirty="0" err="1" smtClean="0"/>
              <a:t>api</a:t>
            </a:r>
            <a:r>
              <a:rPr lang="en-US" dirty="0" smtClean="0"/>
              <a:t> available for this feature</a:t>
            </a:r>
          </a:p>
          <a:p>
            <a:endParaRPr lang="en-US" dirty="0" smtClean="0"/>
          </a:p>
          <a:p>
            <a:r>
              <a:rPr lang="en-US" dirty="0" smtClean="0"/>
              <a:t>DEMO </a:t>
            </a:r>
            <a:r>
              <a:rPr lang="en-US" dirty="0" smtClean="0"/>
              <a:t>Voucher </a:t>
            </a:r>
            <a:r>
              <a:rPr lang="en-US" dirty="0" smtClean="0"/>
              <a:t>UI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6"/>
            <a:ext cx="10515600" cy="69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/>
              <a:t>Portfolio Vouchers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45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112"/>
            <a:ext cx="10515600" cy="4823460"/>
          </a:xfrm>
        </p:spPr>
        <p:txBody>
          <a:bodyPr>
            <a:normAutofit/>
          </a:bodyPr>
          <a:lstStyle/>
          <a:p>
            <a:r>
              <a:rPr lang="en-US" dirty="0" smtClean="0"/>
              <a:t>NDC has tripled our API usage in the past six months</a:t>
            </a:r>
          </a:p>
          <a:p>
            <a:r>
              <a:rPr lang="en-US" dirty="0" smtClean="0"/>
              <a:t>A total of 3.6 million </a:t>
            </a:r>
            <a:r>
              <a:rPr lang="en-US" dirty="0" err="1" smtClean="0"/>
              <a:t>apis</a:t>
            </a:r>
            <a:r>
              <a:rPr lang="en-US" dirty="0" smtClean="0"/>
              <a:t> calls were done in the past year</a:t>
            </a:r>
          </a:p>
          <a:p>
            <a:r>
              <a:rPr lang="en-US" dirty="0" smtClean="0"/>
              <a:t>More than doubled the number of customers using the </a:t>
            </a:r>
            <a:r>
              <a:rPr lang="en-US" dirty="0" err="1" smtClean="0"/>
              <a:t>apis</a:t>
            </a:r>
            <a:r>
              <a:rPr lang="en-US" dirty="0" smtClean="0"/>
              <a:t> in the past year</a:t>
            </a:r>
          </a:p>
          <a:p>
            <a:pPr lvl="1"/>
            <a:r>
              <a:rPr lang="en-US" dirty="0"/>
              <a:t>9 customers </a:t>
            </a:r>
            <a:r>
              <a:rPr lang="en-US" dirty="0" smtClean="0"/>
              <a:t>in 2014</a:t>
            </a:r>
            <a:endParaRPr lang="en-US" dirty="0"/>
          </a:p>
          <a:p>
            <a:pPr lvl="1"/>
            <a:r>
              <a:rPr lang="en-US" dirty="0"/>
              <a:t>22 customers </a:t>
            </a:r>
            <a:r>
              <a:rPr lang="en-US" dirty="0" smtClean="0"/>
              <a:t>in 2015</a:t>
            </a:r>
          </a:p>
          <a:p>
            <a:r>
              <a:rPr lang="en-US" dirty="0" smtClean="0"/>
              <a:t>If you want a full API demo please contact us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6"/>
            <a:ext cx="10515600" cy="69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/>
              <a:t>NDC </a:t>
            </a:r>
            <a:r>
              <a:rPr lang="en-US" sz="4100" smtClean="0"/>
              <a:t>Web Service APIs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773424" y="5839968"/>
            <a:ext cx="494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https://api.ndc.org/</a:t>
            </a:r>
          </a:p>
        </p:txBody>
      </p:sp>
    </p:spTree>
    <p:extLst>
      <p:ext uri="{BB962C8B-B14F-4D97-AF65-F5344CB8AC3E}">
        <p14:creationId xmlns:p14="http://schemas.microsoft.com/office/powerpoint/2010/main" val="2914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111"/>
            <a:ext cx="10515600" cy="5210187"/>
          </a:xfrm>
        </p:spPr>
        <p:txBody>
          <a:bodyPr>
            <a:normAutofit/>
          </a:bodyPr>
          <a:lstStyle/>
          <a:p>
            <a:r>
              <a:rPr lang="en-US" dirty="0" smtClean="0"/>
              <a:t>Added New versions of the following </a:t>
            </a:r>
            <a:r>
              <a:rPr lang="en-US" dirty="0" err="1" smtClean="0"/>
              <a:t>apis</a:t>
            </a:r>
            <a:r>
              <a:rPr lang="en-US" dirty="0" smtClean="0"/>
              <a:t> with additional data elements in the response</a:t>
            </a:r>
          </a:p>
          <a:p>
            <a:pPr lvl="1"/>
            <a:r>
              <a:rPr lang="en-US" sz="2000" dirty="0" smtClean="0"/>
              <a:t>Cases3</a:t>
            </a:r>
          </a:p>
          <a:p>
            <a:pPr lvl="2"/>
            <a:r>
              <a:rPr lang="en-US" sz="2000" dirty="0" smtClean="0"/>
              <a:t>added data expansion fields</a:t>
            </a:r>
          </a:p>
          <a:p>
            <a:pPr lvl="2"/>
            <a:r>
              <a:rPr lang="en-US" sz="2000" dirty="0" smtClean="0"/>
              <a:t>added new optional parameter for plan step data</a:t>
            </a:r>
          </a:p>
          <a:p>
            <a:pPr lvl="1"/>
            <a:r>
              <a:rPr lang="en-US" sz="2000" dirty="0" smtClean="0"/>
              <a:t>Claim3</a:t>
            </a:r>
          </a:p>
          <a:p>
            <a:pPr lvl="2"/>
            <a:r>
              <a:rPr lang="en-US" sz="2000" dirty="0" smtClean="0"/>
              <a:t>added data expansion fields</a:t>
            </a:r>
          </a:p>
          <a:p>
            <a:pPr lvl="2"/>
            <a:r>
              <a:rPr lang="en-US" sz="2000" dirty="0" smtClean="0"/>
              <a:t>added customer claim tag fields</a:t>
            </a:r>
          </a:p>
          <a:p>
            <a:pPr lvl="1"/>
            <a:r>
              <a:rPr lang="en-US" sz="2000" dirty="0" smtClean="0"/>
              <a:t>Voucher2</a:t>
            </a:r>
          </a:p>
          <a:p>
            <a:pPr lvl="2"/>
            <a:r>
              <a:rPr lang="en-US" sz="2000" dirty="0"/>
              <a:t>added data expansion fields</a:t>
            </a:r>
          </a:p>
          <a:p>
            <a:pPr lvl="2"/>
            <a:r>
              <a:rPr lang="en-US" sz="2000" dirty="0"/>
              <a:t>added customer claim tag </a:t>
            </a:r>
            <a:r>
              <a:rPr lang="en-US" sz="2000" dirty="0" smtClean="0"/>
              <a:t>fields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6"/>
            <a:ext cx="10515600" cy="69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/>
              <a:t>NDC </a:t>
            </a:r>
            <a:r>
              <a:rPr lang="en-US" sz="4100" smtClean="0"/>
              <a:t>Web Service APIs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773424" y="5839968"/>
            <a:ext cx="494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https://api.ndc.org/</a:t>
            </a:r>
          </a:p>
        </p:txBody>
      </p:sp>
    </p:spTree>
    <p:extLst>
      <p:ext uri="{BB962C8B-B14F-4D97-AF65-F5344CB8AC3E}">
        <p14:creationId xmlns:p14="http://schemas.microsoft.com/office/powerpoint/2010/main" val="21380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NDC Ninja 2.0</a:t>
            </a:r>
            <a:endParaRPr lang="en-US" dirty="0"/>
          </a:p>
        </p:txBody>
      </p:sp>
      <p:pic>
        <p:nvPicPr>
          <p:cNvPr id="4" name="Picture 2" descr="C:\Users\David\Documents\NDC-Logo-Small\ND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76" y="2385824"/>
            <a:ext cx="4775461" cy="2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112"/>
            <a:ext cx="10515600" cy="48234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Created new </a:t>
            </a:r>
            <a:r>
              <a:rPr lang="en-US" sz="1800" dirty="0" err="1" smtClean="0"/>
              <a:t>apis</a:t>
            </a:r>
            <a:endParaRPr lang="en-US" sz="1800" dirty="0" smtClean="0"/>
          </a:p>
          <a:p>
            <a:pPr lvl="1"/>
            <a:r>
              <a:rPr lang="en-US" dirty="0" err="1" smtClean="0"/>
              <a:t>PlanSteps</a:t>
            </a:r>
            <a:endParaRPr lang="en-US" dirty="0" smtClean="0"/>
          </a:p>
          <a:p>
            <a:pPr lvl="2"/>
            <a:r>
              <a:rPr lang="en-US" sz="1800" dirty="0"/>
              <a:t>Returns the Plan Payment Steps a specific Case by its Case </a:t>
            </a:r>
            <a:r>
              <a:rPr lang="en-US" sz="1800" dirty="0" smtClean="0"/>
              <a:t>ID</a:t>
            </a:r>
            <a:endParaRPr lang="en-US" sz="1800" dirty="0" smtClean="0"/>
          </a:p>
          <a:p>
            <a:pPr lvl="1"/>
            <a:r>
              <a:rPr lang="en-US" dirty="0" err="1" smtClean="0"/>
              <a:t>UpdateClaimTags</a:t>
            </a:r>
            <a:endParaRPr lang="en-US" dirty="0" smtClean="0"/>
          </a:p>
          <a:p>
            <a:pPr lvl="2"/>
            <a:r>
              <a:rPr lang="en-US" sz="1800" dirty="0" smtClean="0"/>
              <a:t>Inserts/Deletes Claim </a:t>
            </a:r>
            <a:r>
              <a:rPr lang="en-US" sz="1800" dirty="0"/>
              <a:t>Tags for a given </a:t>
            </a:r>
            <a:r>
              <a:rPr lang="en-US" sz="1800" dirty="0" err="1"/>
              <a:t>NDC_Claim_ID</a:t>
            </a:r>
            <a:r>
              <a:rPr lang="en-US" sz="1800" dirty="0"/>
              <a:t>. Returns SUCCESS or </a:t>
            </a:r>
            <a:r>
              <a:rPr lang="en-US" sz="1800" dirty="0" smtClean="0"/>
              <a:t>FAILURE </a:t>
            </a:r>
            <a:r>
              <a:rPr lang="en-US" sz="1800" dirty="0"/>
              <a:t>result and the </a:t>
            </a:r>
            <a:r>
              <a:rPr lang="en-US" sz="1800" dirty="0" err="1"/>
              <a:t>NDC_Claim_ID</a:t>
            </a:r>
            <a:r>
              <a:rPr lang="en-US" sz="1800" dirty="0"/>
              <a:t> </a:t>
            </a:r>
            <a:r>
              <a:rPr lang="en-US" sz="1800" dirty="0" smtClean="0"/>
              <a:t>affected.</a:t>
            </a:r>
          </a:p>
          <a:p>
            <a:pPr lvl="1"/>
            <a:r>
              <a:rPr lang="en-US" sz="2000" dirty="0" smtClean="0"/>
              <a:t> </a:t>
            </a:r>
            <a:r>
              <a:rPr lang="en-US" dirty="0" err="1" smtClean="0"/>
              <a:t>ClaimsByClaimTagAccountNumber</a:t>
            </a:r>
            <a:endParaRPr lang="en-US" dirty="0" smtClean="0"/>
          </a:p>
          <a:p>
            <a:pPr lvl="2"/>
            <a:r>
              <a:rPr lang="en-US" sz="1800" dirty="0"/>
              <a:t>Returns a specific Claim by its Claim Tag Account Number. You can add Claim Tags using the "</a:t>
            </a:r>
            <a:r>
              <a:rPr lang="en-US" sz="1800" dirty="0" err="1"/>
              <a:t>UpdateClaimTags</a:t>
            </a:r>
            <a:r>
              <a:rPr lang="en-US" sz="1800" dirty="0"/>
              <a:t>" </a:t>
            </a:r>
            <a:r>
              <a:rPr lang="en-US" sz="1800" dirty="0" err="1"/>
              <a:t>api</a:t>
            </a:r>
            <a:r>
              <a:rPr lang="en-US" sz="1800" dirty="0" smtClean="0"/>
              <a:t>.</a:t>
            </a:r>
          </a:p>
          <a:p>
            <a:pPr lvl="1"/>
            <a:r>
              <a:rPr lang="en-US" sz="2000" dirty="0" smtClean="0"/>
              <a:t>Voucher/</a:t>
            </a:r>
            <a:r>
              <a:rPr lang="en-US" sz="2000" dirty="0" err="1" smtClean="0"/>
              <a:t>PortfolioVoucher</a:t>
            </a:r>
            <a:endParaRPr lang="en-US" sz="2000" dirty="0" smtClean="0"/>
          </a:p>
          <a:p>
            <a:pPr lvl="2"/>
            <a:r>
              <a:rPr lang="en-US" dirty="0" smtClean="0"/>
              <a:t>You </a:t>
            </a:r>
            <a:r>
              <a:rPr lang="en-US" dirty="0"/>
              <a:t>can search by </a:t>
            </a:r>
            <a:r>
              <a:rPr lang="en-US" dirty="0" err="1"/>
              <a:t>PaymentDT</a:t>
            </a:r>
            <a:r>
              <a:rPr lang="en-US" dirty="0"/>
              <a:t> or </a:t>
            </a:r>
            <a:r>
              <a:rPr lang="en-US" dirty="0" err="1"/>
              <a:t>CheckNumber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Will search </a:t>
            </a:r>
            <a:r>
              <a:rPr lang="en-US" dirty="0"/>
              <a:t>for vouchers for all trustees that pertain to Claims that we have </a:t>
            </a:r>
            <a:r>
              <a:rPr lang="en-US" dirty="0" smtClean="0"/>
              <a:t>identified </a:t>
            </a:r>
            <a:r>
              <a:rPr lang="en-US" dirty="0"/>
              <a:t>you are a party in interest on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6"/>
            <a:ext cx="10515600" cy="694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/>
              <a:t>NDC </a:t>
            </a:r>
            <a:r>
              <a:rPr lang="en-US" sz="4100" smtClean="0"/>
              <a:t>Web Service APIs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773424" y="5839968"/>
            <a:ext cx="494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https://api.ndc.org/</a:t>
            </a:r>
          </a:p>
        </p:txBody>
      </p:sp>
    </p:spTree>
    <p:extLst>
      <p:ext uri="{BB962C8B-B14F-4D97-AF65-F5344CB8AC3E}">
        <p14:creationId xmlns:p14="http://schemas.microsoft.com/office/powerpoint/2010/main" val="3955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4" end="3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254" end="3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68" end="3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charRg st="368" end="3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3" end="4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charRg st="393" end="4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38" end="5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charRg st="438" end="5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Loren Smith</a:t>
            </a:r>
            <a:endParaRPr lang="en-US" dirty="0"/>
          </a:p>
        </p:txBody>
      </p:sp>
      <p:pic>
        <p:nvPicPr>
          <p:cNvPr id="4" name="Picture 2" descr="C:\Users\David\Documents\NDC-Logo-Small\ND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76" y="2385824"/>
            <a:ext cx="4775461" cy="2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3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1400530"/>
          </a:xfrm>
        </p:spPr>
        <p:txBody>
          <a:bodyPr/>
          <a:lstStyle/>
          <a:p>
            <a:r>
              <a:rPr lang="en-US" dirty="0" smtClean="0"/>
              <a:t>FTP Web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400537"/>
            <a:ext cx="6941736" cy="5269683"/>
          </a:xfrm>
        </p:spPr>
        <p:txBody>
          <a:bodyPr>
            <a:normAutofit/>
          </a:bodyPr>
          <a:lstStyle/>
          <a:p>
            <a:r>
              <a:rPr lang="en-US" dirty="0" smtClean="0"/>
              <a:t>New and Improved FTP Web Portal Interface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Demo FTP Portal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92" y="1952154"/>
            <a:ext cx="3092694" cy="3086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765" y="1952154"/>
            <a:ext cx="6613699" cy="274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0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1400530"/>
          </a:xfrm>
        </p:spPr>
        <p:txBody>
          <a:bodyPr/>
          <a:lstStyle/>
          <a:p>
            <a:r>
              <a:rPr lang="en-US" dirty="0" smtClean="0"/>
              <a:t>FTP Web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400537"/>
            <a:ext cx="10803984" cy="5269683"/>
          </a:xfrm>
        </p:spPr>
        <p:txBody>
          <a:bodyPr>
            <a:normAutofit/>
          </a:bodyPr>
          <a:lstStyle/>
          <a:p>
            <a:r>
              <a:rPr lang="en-US" dirty="0" smtClean="0"/>
              <a:t>New NDC.org Feature – Ability to Upload Request Files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Demo Request File upload button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63" y="1985342"/>
            <a:ext cx="6092232" cy="41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977317"/>
          </a:xfrm>
        </p:spPr>
        <p:txBody>
          <a:bodyPr/>
          <a:lstStyle/>
          <a:p>
            <a:r>
              <a:rPr lang="en-US" dirty="0" smtClean="0"/>
              <a:t>Ninja 2.0 – Build your App 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00538"/>
            <a:ext cx="9496263" cy="50002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Use Claim Tags to augment your NDC Claims data with your custom IDs, comments and claim types</a:t>
            </a:r>
          </a:p>
          <a:p>
            <a:pPr lvl="1"/>
            <a:r>
              <a:rPr lang="en-US" sz="2600" dirty="0" smtClean="0"/>
              <a:t>Team members can more easily classify claims if someone has setup the tags</a:t>
            </a:r>
          </a:p>
          <a:p>
            <a:pPr lvl="1"/>
            <a:r>
              <a:rPr lang="en-US" sz="2600" dirty="0" smtClean="0"/>
              <a:t>Use the API to update </a:t>
            </a:r>
            <a:r>
              <a:rPr lang="en-US" sz="2600" dirty="0" err="1" smtClean="0"/>
              <a:t>en</a:t>
            </a:r>
            <a:r>
              <a:rPr lang="en-US" sz="2600" dirty="0" smtClean="0"/>
              <a:t> mass</a:t>
            </a:r>
          </a:p>
          <a:p>
            <a:r>
              <a:rPr lang="en-US" sz="2800" dirty="0" smtClean="0"/>
              <a:t>Build automation around the new Voucher Formats to download files that feed directly into your accounting systems with Claim Tags included</a:t>
            </a:r>
          </a:p>
          <a:p>
            <a:pPr lvl="1"/>
            <a:r>
              <a:rPr lang="en-US" sz="2600" dirty="0" smtClean="0"/>
              <a:t>Makes your accounting systems smarter with less errors</a:t>
            </a:r>
          </a:p>
          <a:p>
            <a:r>
              <a:rPr lang="en-US" sz="2800" dirty="0" smtClean="0"/>
              <a:t>Integrate your in-house systems with NDC APIs</a:t>
            </a:r>
          </a:p>
          <a:p>
            <a:pPr lvl="1"/>
            <a:r>
              <a:rPr lang="en-US" sz="2600" dirty="0" smtClean="0"/>
              <a:t>All kinds of possibilities, in fact you can build completely new apps that don’t use the website at all.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563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NDC – Ninja 2.0 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1600"/>
            <a:ext cx="9424320" cy="5306992"/>
          </a:xfrm>
        </p:spPr>
        <p:txBody>
          <a:bodyPr>
            <a:normAutofit/>
          </a:bodyPr>
          <a:lstStyle/>
          <a:p>
            <a:r>
              <a:rPr lang="en-US" dirty="0" smtClean="0"/>
              <a:t>Docket-Link</a:t>
            </a:r>
          </a:p>
          <a:p>
            <a:r>
              <a:rPr lang="en-US" dirty="0" smtClean="0"/>
              <a:t>New </a:t>
            </a:r>
            <a:r>
              <a:rPr lang="en-US" dirty="0"/>
              <a:t>Claim Summary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Servicer </a:t>
            </a:r>
            <a:r>
              <a:rPr lang="en-US" dirty="0"/>
              <a:t>Landing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Email </a:t>
            </a:r>
            <a:r>
              <a:rPr lang="en-US" dirty="0"/>
              <a:t>Notifications</a:t>
            </a:r>
          </a:p>
          <a:p>
            <a:r>
              <a:rPr lang="en-US" dirty="0" smtClean="0"/>
              <a:t>Database Expansion</a:t>
            </a:r>
          </a:p>
          <a:p>
            <a:r>
              <a:rPr lang="en-US" dirty="0" smtClean="0"/>
              <a:t>Claim Tags</a:t>
            </a:r>
          </a:p>
          <a:p>
            <a:r>
              <a:rPr lang="en-US" dirty="0" smtClean="0"/>
              <a:t>Custom </a:t>
            </a:r>
            <a:r>
              <a:rPr lang="en-US" dirty="0"/>
              <a:t>Voucher Download </a:t>
            </a:r>
            <a:r>
              <a:rPr lang="en-US" dirty="0" smtClean="0"/>
              <a:t>Formats</a:t>
            </a:r>
          </a:p>
          <a:p>
            <a:r>
              <a:rPr lang="en-US" dirty="0" smtClean="0"/>
              <a:t>Portfolio </a:t>
            </a:r>
            <a:r>
              <a:rPr lang="en-US" dirty="0"/>
              <a:t>Vouchers (formerly Multi-Trustee </a:t>
            </a:r>
            <a:r>
              <a:rPr lang="en-US" dirty="0" smtClean="0"/>
              <a:t>Voucher)</a:t>
            </a:r>
          </a:p>
          <a:p>
            <a:r>
              <a:rPr lang="en-US" dirty="0" smtClean="0"/>
              <a:t>Updated APIs</a:t>
            </a:r>
            <a:endParaRPr lang="en-US" dirty="0"/>
          </a:p>
          <a:p>
            <a:r>
              <a:rPr lang="en-US" dirty="0" smtClean="0"/>
              <a:t>New </a:t>
            </a:r>
            <a:r>
              <a:rPr lang="en-US" dirty="0"/>
              <a:t>and Improved FTP Web Portal</a:t>
            </a:r>
          </a:p>
          <a:p>
            <a:r>
              <a:rPr lang="en-US" dirty="0" smtClean="0"/>
              <a:t>Check out our new APIs for updating your portfolio and Request Files</a:t>
            </a:r>
          </a:p>
          <a:p>
            <a:r>
              <a:rPr lang="en-US" dirty="0" smtClean="0"/>
              <a:t>Let us know if there’s a data item to include our data model expansion</a:t>
            </a:r>
          </a:p>
        </p:txBody>
      </p:sp>
    </p:spTree>
    <p:extLst>
      <p:ext uri="{BB962C8B-B14F-4D97-AF65-F5344CB8AC3E}">
        <p14:creationId xmlns:p14="http://schemas.microsoft.com/office/powerpoint/2010/main" val="164811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Ninja 2.0 – Rollout Plan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30067"/>
              </p:ext>
            </p:extLst>
          </p:nvPr>
        </p:nvGraphicFramePr>
        <p:xfrm>
          <a:off x="783061" y="1600607"/>
          <a:ext cx="10914568" cy="456601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91105"/>
                <a:gridCol w="2330605"/>
                <a:gridCol w="4192858"/>
              </a:tblGrid>
              <a:tr h="425263">
                <a:tc>
                  <a:txBody>
                    <a:bodyPr/>
                    <a:lstStyle/>
                    <a:p>
                      <a:r>
                        <a:rPr lang="en-US" dirty="0" smtClean="0"/>
                        <a:t>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Beta Release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Production Release</a:t>
                      </a:r>
                      <a:endParaRPr lang="en-US" dirty="0"/>
                    </a:p>
                  </a:txBody>
                  <a:tcPr/>
                </a:tc>
              </a:tr>
              <a:tr h="425263">
                <a:tc>
                  <a:txBody>
                    <a:bodyPr/>
                    <a:lstStyle/>
                    <a:p>
                      <a:r>
                        <a:rPr lang="en-US" dirty="0" smtClean="0"/>
                        <a:t>Updated APIs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Available Now</a:t>
                      </a:r>
                      <a:endParaRPr lang="en-US" dirty="0"/>
                    </a:p>
                  </a:txBody>
                  <a:tcPr/>
                </a:tc>
              </a:tr>
              <a:tr h="492577">
                <a:tc>
                  <a:txBody>
                    <a:bodyPr/>
                    <a:lstStyle/>
                    <a:p>
                      <a:r>
                        <a:rPr lang="en-US" dirty="0" smtClean="0"/>
                        <a:t>Data Expansion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July 2015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Aug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</a:tr>
              <a:tr h="425263">
                <a:tc>
                  <a:txBody>
                    <a:bodyPr/>
                    <a:lstStyle/>
                    <a:p>
                      <a:r>
                        <a:rPr lang="en-US" dirty="0" smtClean="0"/>
                        <a:t>Claim Tags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September 2015</a:t>
                      </a:r>
                      <a:endParaRPr lang="en-US" dirty="0"/>
                    </a:p>
                  </a:txBody>
                  <a:tcPr/>
                </a:tc>
              </a:tr>
              <a:tr h="425263">
                <a:tc>
                  <a:txBody>
                    <a:bodyPr/>
                    <a:lstStyle/>
                    <a:p>
                      <a:r>
                        <a:rPr lang="en-US" dirty="0" smtClean="0"/>
                        <a:t>Voucher</a:t>
                      </a:r>
                      <a:r>
                        <a:rPr lang="en-US" baseline="0" dirty="0" smtClean="0"/>
                        <a:t> Styles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Available Now</a:t>
                      </a:r>
                      <a:endParaRPr lang="en-US" dirty="0"/>
                    </a:p>
                  </a:txBody>
                  <a:tcPr/>
                </a:tc>
              </a:tr>
              <a:tr h="425263">
                <a:tc>
                  <a:txBody>
                    <a:bodyPr/>
                    <a:lstStyle/>
                    <a:p>
                      <a:r>
                        <a:rPr lang="en-US" dirty="0" smtClean="0"/>
                        <a:t>LCI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September 2015</a:t>
                      </a:r>
                      <a:endParaRPr lang="en-US" dirty="0"/>
                    </a:p>
                  </a:txBody>
                  <a:tcPr/>
                </a:tc>
              </a:tr>
              <a:tr h="481676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Servicer Landing</a:t>
                      </a:r>
                      <a:r>
                        <a:rPr lang="en-US" baseline="0" dirty="0" smtClean="0"/>
                        <a:t> Page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July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August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</a:tr>
              <a:tr h="530775">
                <a:tc>
                  <a:txBody>
                    <a:bodyPr/>
                    <a:lstStyle/>
                    <a:p>
                      <a:r>
                        <a:rPr lang="en-US" dirty="0" smtClean="0"/>
                        <a:t>Drag N</a:t>
                      </a:r>
                      <a:r>
                        <a:rPr lang="en-US" baseline="0" dirty="0" smtClean="0"/>
                        <a:t> Drop Claim Summary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Aug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September 2015</a:t>
                      </a:r>
                      <a:endParaRPr lang="en-US" dirty="0"/>
                    </a:p>
                  </a:txBody>
                  <a:tcPr/>
                </a:tc>
              </a:tr>
              <a:tr h="509410"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r>
                        <a:rPr lang="en-US" baseline="0" dirty="0" smtClean="0"/>
                        <a:t> Subscriptions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Sept 2015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October 2015</a:t>
                      </a:r>
                      <a:endParaRPr lang="en-US" dirty="0"/>
                    </a:p>
                  </a:txBody>
                  <a:tcPr/>
                </a:tc>
              </a:tr>
              <a:tr h="425263">
                <a:tc>
                  <a:txBody>
                    <a:bodyPr/>
                    <a:lstStyle/>
                    <a:p>
                      <a:r>
                        <a:rPr lang="en-US" dirty="0" smtClean="0"/>
                        <a:t>FTP Web Portal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July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August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Ninja 2.x Futures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7258"/>
            <a:ext cx="8946541" cy="4971142"/>
          </a:xfrm>
        </p:spPr>
        <p:txBody>
          <a:bodyPr>
            <a:noAutofit/>
          </a:bodyPr>
          <a:lstStyle/>
          <a:p>
            <a:r>
              <a:rPr lang="en-US" sz="2400" dirty="0" smtClean="0"/>
              <a:t>Reporting and Analytics data: design your own reports or download formats for data.</a:t>
            </a:r>
          </a:p>
          <a:p>
            <a:r>
              <a:rPr lang="en-US" sz="2400" dirty="0" smtClean="0"/>
              <a:t>Analytics: create a payout estimator for claims</a:t>
            </a:r>
          </a:p>
          <a:p>
            <a:r>
              <a:rPr lang="en-US" sz="2400" dirty="0" smtClean="0"/>
              <a:t>Docket-Link with other systems, AACER, LexisNexis </a:t>
            </a:r>
            <a:r>
              <a:rPr lang="en-US" sz="2400" dirty="0" err="1" smtClean="0"/>
              <a:t>Banko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sz="2400" dirty="0" smtClean="0"/>
              <a:t>What would you like to see?</a:t>
            </a:r>
          </a:p>
        </p:txBody>
      </p:sp>
    </p:spTree>
    <p:extLst>
      <p:ext uri="{BB962C8B-B14F-4D97-AF65-F5344CB8AC3E}">
        <p14:creationId xmlns:p14="http://schemas.microsoft.com/office/powerpoint/2010/main" val="77975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7258"/>
            <a:ext cx="8946541" cy="49711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Conference slides will be available on-line</a:t>
            </a:r>
          </a:p>
          <a:p>
            <a:r>
              <a:rPr lang="en-US" sz="2800" dirty="0" smtClean="0"/>
              <a:t>Any questions please email 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hlinkClick r:id="rId2"/>
              </a:rPr>
              <a:t>david@ndc.org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hlinkClick r:id="rId3"/>
              </a:rPr>
              <a:t>dsnapp@ndc.org</a:t>
            </a:r>
            <a:endParaRPr lang="en-US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hlinkClick r:id="rId4"/>
              </a:rPr>
              <a:t>loren@ndc.org</a:t>
            </a:r>
            <a:endParaRPr lang="en-US" sz="2800" dirty="0" smtClean="0"/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Come see us @ Demo Tables</a:t>
            </a:r>
          </a:p>
          <a:p>
            <a:r>
              <a:rPr lang="en-US" sz="2800" dirty="0" smtClean="0"/>
              <a:t>Drinks – bring one for us, we need 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73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</a:rPr>
              <a:t>Big Thanks </a:t>
            </a:r>
            <a:r>
              <a:rPr lang="en-US" dirty="0"/>
              <a:t>to our </a:t>
            </a:r>
            <a:r>
              <a:rPr lang="en-US"/>
              <a:t>guest </a:t>
            </a:r>
            <a:r>
              <a:rPr lang="en-US" smtClean="0"/>
              <a:t>presenter: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62270"/>
            <a:ext cx="8946541" cy="488613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Bill Taylor - 4S</a:t>
            </a:r>
          </a:p>
          <a:p>
            <a:pPr marL="457200" lvl="1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800" b="1" dirty="0"/>
              <a:t>Thanks again for attending </a:t>
            </a:r>
            <a:r>
              <a:rPr lang="en-US" sz="2800" b="1" dirty="0" smtClean="0"/>
              <a:t>the </a:t>
            </a:r>
          </a:p>
          <a:p>
            <a:pPr marL="0" indent="0" algn="ctr">
              <a:buNone/>
            </a:pPr>
            <a:r>
              <a:rPr lang="en-US" sz="2800" b="1" dirty="0" smtClean="0"/>
              <a:t>NDC </a:t>
            </a:r>
            <a:r>
              <a:rPr lang="en-US" sz="2800" b="1" dirty="0"/>
              <a:t>User Conference </a:t>
            </a:r>
            <a:r>
              <a:rPr lang="en-US" sz="2800" b="1" dirty="0" smtClean="0"/>
              <a:t>2015 </a:t>
            </a:r>
          </a:p>
          <a:p>
            <a:pPr marL="0" indent="0" algn="ctr">
              <a:buNone/>
            </a:pPr>
            <a:r>
              <a:rPr lang="en-US" b="1" dirty="0" smtClean="0"/>
              <a:t>(see you next year in Philly)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2" descr="C:\Users\David\Documents\NDC-Logo-Small\ND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6" y="4274578"/>
            <a:ext cx="4397593" cy="219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7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1400530"/>
          </a:xfrm>
        </p:spPr>
        <p:txBody>
          <a:bodyPr/>
          <a:lstStyle/>
          <a:p>
            <a:r>
              <a:rPr lang="en-US" dirty="0" smtClean="0"/>
              <a:t>NDC Information Authorization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00538"/>
            <a:ext cx="8946541" cy="48478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Now required for any NDC service where you are not the party-in-interest and/or using NDC data for a buyer/seller transaction.</a:t>
            </a:r>
          </a:p>
          <a:p>
            <a:pPr lvl="1"/>
            <a:r>
              <a:rPr lang="en-US" dirty="0"/>
              <a:t>Located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www.ndc.org/Downloads</a:t>
            </a:r>
            <a:r>
              <a:rPr lang="en-US" dirty="0" smtClean="0"/>
              <a:t> (homepage&gt;Downloads)&gt;”NDC Request File Authorization”</a:t>
            </a:r>
          </a:p>
          <a:p>
            <a:pPr lvl="1"/>
            <a:r>
              <a:rPr lang="en-US" dirty="0" smtClean="0"/>
              <a:t>Use the NDC RFI Number in the filename of your submitted Request File.</a:t>
            </a:r>
          </a:p>
          <a:p>
            <a:pPr lvl="1"/>
            <a:r>
              <a:rPr lang="en-US" dirty="0" smtClean="0"/>
              <a:t>For multiple buys from same seller, only one 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987" y="3647880"/>
            <a:ext cx="2129437" cy="30005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2239604" y="6269908"/>
            <a:ext cx="884903" cy="206477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4105275" y="4994173"/>
            <a:ext cx="1135626" cy="1539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61578" y="4170003"/>
            <a:ext cx="206797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NDC Request File</a:t>
            </a:r>
            <a:endParaRPr lang="en-US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364724" y="4620967"/>
            <a:ext cx="3355406" cy="1356273"/>
            <a:chOff x="3917049" y="4220917"/>
            <a:chExt cx="3355406" cy="135627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378" y="4220917"/>
              <a:ext cx="1054395" cy="105439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17049" y="5207858"/>
              <a:ext cx="3355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NDCRFI_MAC8765_Buy1.txt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3" name="Striped Right Arrow 12"/>
          <p:cNvSpPr/>
          <p:nvPr/>
        </p:nvSpPr>
        <p:spPr>
          <a:xfrm>
            <a:off x="6980701" y="4994172"/>
            <a:ext cx="1135626" cy="1539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430" y="4456291"/>
            <a:ext cx="1106130" cy="11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6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avid\AppData\Local\Temp\SNAGHTML10db6f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7" y="1047509"/>
            <a:ext cx="4009610" cy="58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avid\AppData\Local\Temp\SNAGHTML10d99c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1" y="2005541"/>
            <a:ext cx="3758619" cy="468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1400530"/>
          </a:xfrm>
        </p:spPr>
        <p:txBody>
          <a:bodyPr/>
          <a:lstStyle/>
          <a:p>
            <a:r>
              <a:rPr lang="en-US" dirty="0" smtClean="0"/>
              <a:t>Docket-Link LCI/BMS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400538"/>
            <a:ext cx="6941736" cy="6050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new way to link NDC to LCI for court document lookup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5318369" y="4200801"/>
            <a:ext cx="1919105" cy="507350"/>
          </a:xfrm>
          <a:prstGeom prst="borderCallout1">
            <a:avLst>
              <a:gd name="adj1" fmla="val 73194"/>
              <a:gd name="adj2" fmla="val -5042"/>
              <a:gd name="adj3" fmla="val 73533"/>
              <a:gd name="adj4" fmla="val -41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Link button to LCI/BMS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90579" y="3583497"/>
            <a:ext cx="1454468" cy="5802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873405" y="4594302"/>
            <a:ext cx="3238539" cy="1170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6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dirty="0"/>
              <a:t>Docket-Link LCI/BMS Integration</a:t>
            </a:r>
          </a:p>
        </p:txBody>
      </p:sp>
      <p:pic>
        <p:nvPicPr>
          <p:cNvPr id="4" name="Picture 2" descr="C:\Users\David\Documents\NDC-Logo-Small\ND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76" y="2385824"/>
            <a:ext cx="4775461" cy="2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1400530"/>
          </a:xfrm>
        </p:spPr>
        <p:txBody>
          <a:bodyPr/>
          <a:lstStyle/>
          <a:p>
            <a:r>
              <a:rPr lang="en-US" dirty="0"/>
              <a:t>Docket-Link LCI/BMS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400538"/>
            <a:ext cx="6941736" cy="605004"/>
          </a:xfrm>
        </p:spPr>
        <p:txBody>
          <a:bodyPr>
            <a:normAutofit/>
          </a:bodyPr>
          <a:lstStyle/>
          <a:p>
            <a:r>
              <a:rPr lang="en-US" dirty="0" smtClean="0"/>
              <a:t>Pricing Matrix: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349565"/>
              </p:ext>
            </p:extLst>
          </p:nvPr>
        </p:nvGraphicFramePr>
        <p:xfrm>
          <a:off x="805364" y="2135868"/>
          <a:ext cx="10669240" cy="303383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58695"/>
                <a:gridCol w="3775925"/>
                <a:gridCol w="3728845"/>
                <a:gridCol w="1605775"/>
              </a:tblGrid>
              <a:tr h="922559">
                <a:tc>
                  <a:txBody>
                    <a:bodyPr/>
                    <a:lstStyle/>
                    <a:p>
                      <a:r>
                        <a:rPr lang="en-US" dirty="0" smtClean="0"/>
                        <a:t>Package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NDC 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LCI 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922559">
                <a:tc>
                  <a:txBody>
                    <a:bodyPr/>
                    <a:lstStyle/>
                    <a:p>
                      <a:r>
                        <a:rPr lang="en-US" dirty="0" smtClean="0"/>
                        <a:t>Docket-Link</a:t>
                      </a:r>
                    </a:p>
                    <a:p>
                      <a:r>
                        <a:rPr lang="en-US" dirty="0" smtClean="0"/>
                        <a:t>BYO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your existing LCI credentials, we will configure in the back 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</a:t>
                      </a:r>
                      <a:r>
                        <a:rPr lang="en-US" baseline="0" dirty="0" smtClean="0"/>
                        <a:t> LCI/BMS controls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  <a:tr h="922559">
                <a:tc>
                  <a:txBody>
                    <a:bodyPr/>
                    <a:lstStyle/>
                    <a:p>
                      <a:r>
                        <a:rPr lang="en-US" dirty="0" smtClean="0"/>
                        <a:t>Docket-Link On Demand*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We’ll configure an</a:t>
                      </a:r>
                      <a:r>
                        <a:rPr lang="en-US" baseline="0" dirty="0" smtClean="0"/>
                        <a:t> account-wide LCI 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LCI</a:t>
                      </a:r>
                      <a:r>
                        <a:rPr lang="en-US" baseline="0" dirty="0" smtClean="0"/>
                        <a:t> costs plus 20%. Billed Monthly.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1103313" y="5475249"/>
            <a:ext cx="10449350" cy="119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NDC will setup a unique LCI user that will track all activity within the LCI system. Your monthly NDC statement will reflect the LCI activity.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 day setup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1737" y="5475249"/>
            <a:ext cx="402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*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493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423221"/>
            <a:ext cx="9541089" cy="1400530"/>
          </a:xfrm>
        </p:spPr>
        <p:txBody>
          <a:bodyPr/>
          <a:lstStyle/>
          <a:p>
            <a:r>
              <a:rPr lang="en-US" dirty="0" smtClean="0"/>
              <a:t>Drag N Drop Claim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400537"/>
            <a:ext cx="4852644" cy="4629559"/>
          </a:xfrm>
        </p:spPr>
        <p:txBody>
          <a:bodyPr>
            <a:normAutofit/>
          </a:bodyPr>
          <a:lstStyle/>
          <a:p>
            <a:r>
              <a:rPr lang="en-US" dirty="0" smtClean="0"/>
              <a:t>A reimagined way to view claims</a:t>
            </a:r>
          </a:p>
          <a:p>
            <a:r>
              <a:rPr lang="en-US" dirty="0" smtClean="0"/>
              <a:t>Drag &amp; Drop functionality</a:t>
            </a:r>
          </a:p>
          <a:p>
            <a:r>
              <a:rPr lang="en-US" dirty="0" smtClean="0"/>
              <a:t>Key fields in easy to read format</a:t>
            </a:r>
          </a:p>
          <a:p>
            <a:r>
              <a:rPr lang="en-US" dirty="0" smtClean="0"/>
              <a:t>Important Ledger information in a drop-down</a:t>
            </a:r>
          </a:p>
          <a:p>
            <a:r>
              <a:rPr lang="en-US" dirty="0" smtClean="0"/>
              <a:t>New progress bar</a:t>
            </a:r>
            <a:endParaRPr lang="en-US" dirty="0"/>
          </a:p>
        </p:txBody>
      </p:sp>
      <p:pic>
        <p:nvPicPr>
          <p:cNvPr id="6146" name="Picture 2" descr="C:\Users\David\AppData\Local\Temp\SNAGHTML1b7f90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75" y="1400537"/>
            <a:ext cx="5905373" cy="407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>Drag n Drop Claims Summary</a:t>
            </a:r>
            <a:endParaRPr lang="en-US" dirty="0"/>
          </a:p>
        </p:txBody>
      </p:sp>
      <p:pic>
        <p:nvPicPr>
          <p:cNvPr id="4" name="Picture 2" descr="C:\Users\David\Documents\NDC-Logo-Small\NDC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76" y="2385824"/>
            <a:ext cx="4775461" cy="2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6438</TotalTime>
  <Words>1400</Words>
  <Application>Microsoft Office PowerPoint</Application>
  <PresentationFormat>Widescreen</PresentationFormat>
  <Paragraphs>255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Century Gothic</vt:lpstr>
      <vt:lpstr>Courier New</vt:lpstr>
      <vt:lpstr>Wingdings</vt:lpstr>
      <vt:lpstr>Wingdings 3</vt:lpstr>
      <vt:lpstr>Ion</vt:lpstr>
      <vt:lpstr>National Data Center</vt:lpstr>
      <vt:lpstr>Introductions</vt:lpstr>
      <vt:lpstr>NDC Ninja 2.0</vt:lpstr>
      <vt:lpstr>NDC Information Authorization Form</vt:lpstr>
      <vt:lpstr>Docket-Link LCI/BMS Integration</vt:lpstr>
      <vt:lpstr>Demo Docket-Link LCI/BMS Integration</vt:lpstr>
      <vt:lpstr>Docket-Link LCI/BMS Integration</vt:lpstr>
      <vt:lpstr>Drag N Drop Claim Summary</vt:lpstr>
      <vt:lpstr>Demo Drag n Drop Claims Summary</vt:lpstr>
      <vt:lpstr>Servicer Landing Page</vt:lpstr>
      <vt:lpstr>Demo Servicer Landing Page</vt:lpstr>
      <vt:lpstr>Email Notification Subscriptions</vt:lpstr>
      <vt:lpstr>David Snapp</vt:lpstr>
      <vt:lpstr>PowerPoint Presentation</vt:lpstr>
      <vt:lpstr>Trustee Data Expansion Case Summary - Case Information</vt:lpstr>
      <vt:lpstr>Trustee Data Expansion Case Summary - Case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Loren Smith</vt:lpstr>
      <vt:lpstr>FTP Web Portal</vt:lpstr>
      <vt:lpstr>FTP Web Portal</vt:lpstr>
      <vt:lpstr>Ninja 2.0 – Build your App today!</vt:lpstr>
      <vt:lpstr>NDC – Ninja 2.0 In Summary</vt:lpstr>
      <vt:lpstr>Ninja 2.0 – Rollout Plan</vt:lpstr>
      <vt:lpstr>Ninja 2.x Futures</vt:lpstr>
      <vt:lpstr>Wrap Up</vt:lpstr>
      <vt:lpstr>Big Thanks to our guest presenter: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Data Center</dc:title>
  <dc:creator>David</dc:creator>
  <cp:lastModifiedBy>Dave Snapp</cp:lastModifiedBy>
  <cp:revision>84</cp:revision>
  <dcterms:created xsi:type="dcterms:W3CDTF">2013-08-01T19:28:18Z</dcterms:created>
  <dcterms:modified xsi:type="dcterms:W3CDTF">2015-07-02T15:55:43Z</dcterms:modified>
</cp:coreProperties>
</file>